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309" r:id="rId4"/>
    <p:sldId id="303" r:id="rId5"/>
    <p:sldId id="322" r:id="rId6"/>
    <p:sldId id="323" r:id="rId7"/>
    <p:sldId id="324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06" r:id="rId17"/>
    <p:sldId id="318" r:id="rId18"/>
    <p:sldId id="319" r:id="rId19"/>
    <p:sldId id="320" r:id="rId20"/>
    <p:sldId id="321" r:id="rId21"/>
    <p:sldId id="28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7B6"/>
    <a:srgbClr val="DD0B18"/>
    <a:srgbClr val="B63155"/>
    <a:srgbClr val="6CA4A4"/>
    <a:srgbClr val="415D6D"/>
    <a:srgbClr val="F0C133"/>
    <a:srgbClr val="5F5F5F"/>
    <a:srgbClr val="D35B7A"/>
    <a:srgbClr val="FDFDF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69437-AE9A-4470-A6A6-A8834378B779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E36A9FE-BDA4-4208-B776-9AF27B02679B}">
      <dgm:prSet phldrT="[Texto]" custT="1"/>
      <dgm:spPr/>
      <dgm:t>
        <a:bodyPr/>
        <a:lstStyle/>
        <a:p>
          <a:r>
            <a:rPr lang="es-MX" sz="2400" b="1" smtClean="0">
              <a:latin typeface="Arial" panose="020B0604020202020204" pitchFamily="34" charset="0"/>
              <a:cs typeface="Arial" panose="020B0604020202020204" pitchFamily="34" charset="0"/>
            </a:rPr>
            <a:t>Área Técnica Municipal (ATM) para la gestión de los servicios de agua y saneamiento</a:t>
          </a:r>
          <a:r>
            <a:rPr lang="es-ES" sz="2000" smtClean="0"/>
            <a:t/>
          </a:r>
          <a:br>
            <a:rPr lang="es-ES" sz="2000" smtClean="0"/>
          </a:br>
          <a:r>
            <a:rPr lang="es-ES" sz="2000" smtClean="0"/>
            <a:t/>
          </a:r>
          <a:br>
            <a:rPr lang="es-ES" sz="2000" smtClean="0"/>
          </a:br>
          <a:endParaRPr lang="es-ES" sz="2000" dirty="0"/>
        </a:p>
      </dgm:t>
    </dgm:pt>
    <dgm:pt modelId="{FBD2AE56-C6CD-4383-99C3-6CF079EA8F03}" type="parTrans" cxnId="{F8CD8DB4-B6BE-46BD-B42B-262DB4A5BD84}">
      <dgm:prSet/>
      <dgm:spPr/>
      <dgm:t>
        <a:bodyPr/>
        <a:lstStyle/>
        <a:p>
          <a:endParaRPr lang="es-ES" sz="2000"/>
        </a:p>
      </dgm:t>
    </dgm:pt>
    <dgm:pt modelId="{CF1DDEED-C14C-423C-A982-B1C7A2843AF9}" type="sibTrans" cxnId="{F8CD8DB4-B6BE-46BD-B42B-262DB4A5BD84}">
      <dgm:prSet/>
      <dgm:spPr/>
      <dgm:t>
        <a:bodyPr/>
        <a:lstStyle/>
        <a:p>
          <a:endParaRPr lang="es-ES" sz="2000"/>
        </a:p>
      </dgm:t>
    </dgm:pt>
    <dgm:pt modelId="{766F98A2-7F9B-4AE7-A540-15DDA0D47BEC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es-MX" sz="2000" dirty="0" smtClean="0"/>
            <a:t>Es el área encargada de promover la formación de las organizaciones comunales, prestadoras de servicios de saneamiento (JASS, comités u otras formas de organización), así como de supervisarlas, fiscalizarlas y brindarles asistencia técnica para asegurar la sostenibilidad de los servicios de agua y saneamiento rural.</a:t>
          </a:r>
          <a:endParaRPr lang="es-ES" sz="2000" dirty="0"/>
        </a:p>
      </dgm:t>
    </dgm:pt>
    <dgm:pt modelId="{4927E887-8734-4CAA-B4B7-591CBC5797C2}" type="parTrans" cxnId="{1F54C277-03E3-4EA2-AB9D-C86C9CF85A4E}">
      <dgm:prSet/>
      <dgm:spPr/>
      <dgm:t>
        <a:bodyPr/>
        <a:lstStyle/>
        <a:p>
          <a:endParaRPr lang="es-ES" sz="2000"/>
        </a:p>
      </dgm:t>
    </dgm:pt>
    <dgm:pt modelId="{5066D3D5-919D-453A-81AC-E1D19A7F33B6}" type="sibTrans" cxnId="{1F54C277-03E3-4EA2-AB9D-C86C9CF85A4E}">
      <dgm:prSet/>
      <dgm:spPr/>
      <dgm:t>
        <a:bodyPr/>
        <a:lstStyle/>
        <a:p>
          <a:endParaRPr lang="es-ES" sz="2000"/>
        </a:p>
      </dgm:t>
    </dgm:pt>
    <dgm:pt modelId="{CFF41554-7485-4B09-B732-FBBCC8C641FF}">
      <dgm:prSet custT="1"/>
      <dgm:spPr/>
      <dgm:t>
        <a:bodyPr/>
        <a:lstStyle/>
        <a:p>
          <a:pPr algn="just">
            <a:spcAft>
              <a:spcPct val="15000"/>
            </a:spcAft>
          </a:pPr>
          <a:r>
            <a:rPr lang="es-MX" sz="2000" dirty="0" smtClean="0"/>
            <a:t>El ATM se encuentra dentro de la estructura orgánica de la municipalidad como órgano de línea, depende de la oficina de asuntos sociales o la que haga sus veces, cuyas funciones están establecidas en el </a:t>
          </a:r>
          <a:r>
            <a:rPr lang="es-MX" sz="2000" dirty="0" err="1" smtClean="0"/>
            <a:t>ROF</a:t>
          </a:r>
          <a:r>
            <a:rPr lang="es-MX" sz="2000" dirty="0" smtClean="0"/>
            <a:t> .</a:t>
          </a:r>
          <a:endParaRPr lang="es-ES" sz="2000" dirty="0"/>
        </a:p>
      </dgm:t>
    </dgm:pt>
    <dgm:pt modelId="{939805B8-EC3A-4795-B605-005A20DBA569}" type="parTrans" cxnId="{CAF6E795-C541-4F00-973E-31F5DE793741}">
      <dgm:prSet/>
      <dgm:spPr/>
      <dgm:t>
        <a:bodyPr/>
        <a:lstStyle/>
        <a:p>
          <a:endParaRPr lang="es-PE" sz="2000"/>
        </a:p>
      </dgm:t>
    </dgm:pt>
    <dgm:pt modelId="{CE98E362-1461-4443-A244-C5D07841DEA2}" type="sibTrans" cxnId="{CAF6E795-C541-4F00-973E-31F5DE793741}">
      <dgm:prSet/>
      <dgm:spPr/>
      <dgm:t>
        <a:bodyPr/>
        <a:lstStyle/>
        <a:p>
          <a:endParaRPr lang="es-PE" sz="2000"/>
        </a:p>
      </dgm:t>
    </dgm:pt>
    <dgm:pt modelId="{B69D1180-F293-4DF0-A5B3-183B7CE597D9}">
      <dgm:prSet custT="1"/>
      <dgm:spPr/>
      <dgm:t>
        <a:bodyPr/>
        <a:lstStyle/>
        <a:p>
          <a:pPr algn="just">
            <a:spcAft>
              <a:spcPct val="15000"/>
            </a:spcAft>
          </a:pPr>
          <a:endParaRPr lang="es-ES" sz="2000" dirty="0"/>
        </a:p>
      </dgm:t>
    </dgm:pt>
    <dgm:pt modelId="{51196B47-73E7-46FB-BC0E-13B2D9C0009F}" type="parTrans" cxnId="{7909C2B8-33D1-45D9-8ED4-CA85869ABAB2}">
      <dgm:prSet/>
      <dgm:spPr/>
      <dgm:t>
        <a:bodyPr/>
        <a:lstStyle/>
        <a:p>
          <a:endParaRPr lang="es-PE" sz="2000"/>
        </a:p>
      </dgm:t>
    </dgm:pt>
    <dgm:pt modelId="{592E3DB1-546E-4B48-9FAC-2E8816D24A52}" type="sibTrans" cxnId="{7909C2B8-33D1-45D9-8ED4-CA85869ABAB2}">
      <dgm:prSet/>
      <dgm:spPr/>
      <dgm:t>
        <a:bodyPr/>
        <a:lstStyle/>
        <a:p>
          <a:endParaRPr lang="es-PE" sz="2000"/>
        </a:p>
      </dgm:t>
    </dgm:pt>
    <dgm:pt modelId="{F2731CE8-3AB0-4247-A95B-9E802B6D6D77}" type="pres">
      <dgm:prSet presAssocID="{61169437-AE9A-4470-A6A6-A8834378B7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50C0B8-8194-49D6-B922-4998174C9820}" type="pres">
      <dgm:prSet presAssocID="{BE36A9FE-BDA4-4208-B776-9AF27B02679B}" presName="linNode" presStyleCnt="0"/>
      <dgm:spPr/>
      <dgm:t>
        <a:bodyPr/>
        <a:lstStyle/>
        <a:p>
          <a:endParaRPr lang="es-PE"/>
        </a:p>
      </dgm:t>
    </dgm:pt>
    <dgm:pt modelId="{ADDC8CB5-2B8D-45AE-AFBF-3F6F7BD76F00}" type="pres">
      <dgm:prSet presAssocID="{BE36A9FE-BDA4-4208-B776-9AF27B02679B}" presName="parentText" presStyleLbl="node1" presStyleIdx="0" presStyleCnt="1" custScaleX="760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784BB-D2B1-4DD0-9BA2-07FC55ED7B63}" type="pres">
      <dgm:prSet presAssocID="{BE36A9FE-BDA4-4208-B776-9AF27B02679B}" presName="descendantText" presStyleLbl="alignAccFollowNode1" presStyleIdx="0" presStyleCnt="1" custScaleX="110464" custScaleY="125096" custLinFactNeighborX="-1915" custLinFactNeighborY="421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09C2B8-33D1-45D9-8ED4-CA85869ABAB2}" srcId="{BE36A9FE-BDA4-4208-B776-9AF27B02679B}" destId="{B69D1180-F293-4DF0-A5B3-183B7CE597D9}" srcOrd="2" destOrd="0" parTransId="{51196B47-73E7-46FB-BC0E-13B2D9C0009F}" sibTransId="{592E3DB1-546E-4B48-9FAC-2E8816D24A52}"/>
    <dgm:cxn modelId="{0CBB31AE-05E7-420F-AD41-9F84AD61C329}" type="presOf" srcId="{BE36A9FE-BDA4-4208-B776-9AF27B02679B}" destId="{ADDC8CB5-2B8D-45AE-AFBF-3F6F7BD76F00}" srcOrd="0" destOrd="0" presId="urn:microsoft.com/office/officeart/2005/8/layout/vList5"/>
    <dgm:cxn modelId="{9A2E226D-57A5-4DBA-9E02-336695DB4832}" type="presOf" srcId="{CFF41554-7485-4B09-B732-FBBCC8C641FF}" destId="{DDB784BB-D2B1-4DD0-9BA2-07FC55ED7B63}" srcOrd="0" destOrd="1" presId="urn:microsoft.com/office/officeart/2005/8/layout/vList5"/>
    <dgm:cxn modelId="{1F54C277-03E3-4EA2-AB9D-C86C9CF85A4E}" srcId="{BE36A9FE-BDA4-4208-B776-9AF27B02679B}" destId="{766F98A2-7F9B-4AE7-A540-15DDA0D47BEC}" srcOrd="0" destOrd="0" parTransId="{4927E887-8734-4CAA-B4B7-591CBC5797C2}" sibTransId="{5066D3D5-919D-453A-81AC-E1D19A7F33B6}"/>
    <dgm:cxn modelId="{F8CD8DB4-B6BE-46BD-B42B-262DB4A5BD84}" srcId="{61169437-AE9A-4470-A6A6-A8834378B779}" destId="{BE36A9FE-BDA4-4208-B776-9AF27B02679B}" srcOrd="0" destOrd="0" parTransId="{FBD2AE56-C6CD-4383-99C3-6CF079EA8F03}" sibTransId="{CF1DDEED-C14C-423C-A982-B1C7A2843AF9}"/>
    <dgm:cxn modelId="{CAF6E795-C541-4F00-973E-31F5DE793741}" srcId="{BE36A9FE-BDA4-4208-B776-9AF27B02679B}" destId="{CFF41554-7485-4B09-B732-FBBCC8C641FF}" srcOrd="1" destOrd="0" parTransId="{939805B8-EC3A-4795-B605-005A20DBA569}" sibTransId="{CE98E362-1461-4443-A244-C5D07841DEA2}"/>
    <dgm:cxn modelId="{0D234F82-6DDF-472E-A0C6-E77621CBADA6}" type="presOf" srcId="{766F98A2-7F9B-4AE7-A540-15DDA0D47BEC}" destId="{DDB784BB-D2B1-4DD0-9BA2-07FC55ED7B63}" srcOrd="0" destOrd="0" presId="urn:microsoft.com/office/officeart/2005/8/layout/vList5"/>
    <dgm:cxn modelId="{57A39702-D67F-4A61-873A-C1DD38244BAD}" type="presOf" srcId="{61169437-AE9A-4470-A6A6-A8834378B779}" destId="{F2731CE8-3AB0-4247-A95B-9E802B6D6D77}" srcOrd="0" destOrd="0" presId="urn:microsoft.com/office/officeart/2005/8/layout/vList5"/>
    <dgm:cxn modelId="{8742250B-CC9C-420D-B81B-2732E0D06A84}" type="presOf" srcId="{B69D1180-F293-4DF0-A5B3-183B7CE597D9}" destId="{DDB784BB-D2B1-4DD0-9BA2-07FC55ED7B63}" srcOrd="0" destOrd="2" presId="urn:microsoft.com/office/officeart/2005/8/layout/vList5"/>
    <dgm:cxn modelId="{58B0038D-B623-4646-8A49-3FBAD8D1C26A}" type="presParOf" srcId="{F2731CE8-3AB0-4247-A95B-9E802B6D6D77}" destId="{7A50C0B8-8194-49D6-B922-4998174C9820}" srcOrd="0" destOrd="0" presId="urn:microsoft.com/office/officeart/2005/8/layout/vList5"/>
    <dgm:cxn modelId="{DBAB44BD-B47A-4C51-AD38-7A4F9EB21425}" type="presParOf" srcId="{7A50C0B8-8194-49D6-B922-4998174C9820}" destId="{ADDC8CB5-2B8D-45AE-AFBF-3F6F7BD76F00}" srcOrd="0" destOrd="0" presId="urn:microsoft.com/office/officeart/2005/8/layout/vList5"/>
    <dgm:cxn modelId="{50972364-A7B8-4A8A-9A82-FA4337184C19}" type="presParOf" srcId="{7A50C0B8-8194-49D6-B922-4998174C9820}" destId="{DDB784BB-D2B1-4DD0-9BA2-07FC55ED7B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84BB-D2B1-4DD0-9BA2-07FC55ED7B63}">
      <dsp:nvSpPr>
        <dsp:cNvPr id="0" name=""/>
        <dsp:cNvSpPr/>
      </dsp:nvSpPr>
      <dsp:spPr>
        <a:xfrm rot="5400000">
          <a:off x="3434189" y="-1079013"/>
          <a:ext cx="3848882" cy="60085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2000" kern="1200" dirty="0" smtClean="0"/>
            <a:t>Es el área encargada de promover la formación de las organizaciones comunales, prestadoras de servicios de saneamiento (JASS, comités u otras formas de organización), así como de supervisarlas, fiscalizarlas y brindarles asistencia técnica para asegurar la sostenibilidad de los servicios de agua y saneamiento rural.</a:t>
          </a:r>
          <a:endParaRPr lang="es-E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El ATM se encuentra dentro de la estructura orgánica de la municipalidad como órgano de línea, depende de la oficina de asuntos sociales o la que haga sus veces, cuyas funciones están establecidas en el </a:t>
          </a:r>
          <a:r>
            <a:rPr lang="es-MX" sz="2000" kern="1200" dirty="0" err="1" smtClean="0"/>
            <a:t>ROF</a:t>
          </a:r>
          <a:r>
            <a:rPr lang="es-MX" sz="2000" kern="1200" dirty="0" smtClean="0"/>
            <a:t> .</a:t>
          </a:r>
          <a:endParaRPr lang="es-E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</dsp:txBody>
      <dsp:txXfrm rot="-5400000">
        <a:off x="2354371" y="188692"/>
        <a:ext cx="5820633" cy="3473108"/>
      </dsp:txXfrm>
    </dsp:sp>
    <dsp:sp modelId="{ADDC8CB5-2B8D-45AE-AFBF-3F6F7BD76F00}">
      <dsp:nvSpPr>
        <dsp:cNvPr id="0" name=""/>
        <dsp:cNvSpPr/>
      </dsp:nvSpPr>
      <dsp:spPr>
        <a:xfrm>
          <a:off x="85805" y="1879"/>
          <a:ext cx="2327156" cy="38459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Área Técnica Municipal (ATM) para la gestión de los servicios de agua y saneamiento</a:t>
          </a:r>
          <a:r>
            <a:rPr lang="es-ES" sz="2000" kern="1200" smtClean="0"/>
            <a:t/>
          </a:r>
          <a:br>
            <a:rPr lang="es-ES" sz="2000" kern="1200" smtClean="0"/>
          </a:br>
          <a:r>
            <a:rPr lang="es-ES" sz="2000" kern="1200" smtClean="0"/>
            <a:t/>
          </a:r>
          <a:br>
            <a:rPr lang="es-ES" sz="2000" kern="1200" smtClean="0"/>
          </a:br>
          <a:endParaRPr lang="es-ES" sz="2000" kern="1200" dirty="0"/>
        </a:p>
      </dsp:txBody>
      <dsp:txXfrm>
        <a:off x="199407" y="115481"/>
        <a:ext cx="2099952" cy="3618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5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78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3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55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96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1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2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7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84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0068-5E8A-4C9B-80F1-AD255B693A96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5DF6-0E6A-4D6F-9BE6-0F5BA1B1A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5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937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471886" y="2549018"/>
            <a:ext cx="6535035" cy="2917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Proyectos de en Construcción y Saneamiento de Sistemas de Agua para Consumo Humano </a:t>
            </a:r>
            <a:endParaRPr lang="es-PE" sz="40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algn="r"/>
            <a:endParaRPr lang="es-ES" sz="3600" b="1" dirty="0">
              <a:solidFill>
                <a:schemeClr val="tx2"/>
              </a:solidFill>
              <a:latin typeface="+mn-lt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600"/>
            </a:pP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MSc. Jose A. Muñoz Flores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600"/>
            </a:pP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DEPPCS-DGPPCS-MVCS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15841" r="2147" b="15926"/>
          <a:stretch/>
        </p:blipFill>
        <p:spPr>
          <a:xfrm>
            <a:off x="6894675" y="5689591"/>
            <a:ext cx="4583017" cy="5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5008" y="365125"/>
            <a:ext cx="1007879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Técnica</a:t>
            </a:r>
            <a:endParaRPr lang="es-PE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817823"/>
            <a:ext cx="12192000" cy="435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340" y="365125"/>
            <a:ext cx="1022045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toda </a:t>
            </a:r>
            <a:r>
              <a:rPr lang="es-PE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</a:t>
            </a:r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PIP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455950" cy="47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824" y="365125"/>
            <a:ext cx="10271975" cy="11088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Ejecución- Componentes de un PIP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1473994"/>
            <a:ext cx="12192000" cy="53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9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Básica: Alcance – Tiempo-Costo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491572"/>
            <a:ext cx="12220510" cy="53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2745" y="128925"/>
            <a:ext cx="1085581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Claves para concretar las inversiones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1664" b="1260"/>
          <a:stretch/>
        </p:blipFill>
        <p:spPr>
          <a:xfrm>
            <a:off x="1082897" y="1340930"/>
            <a:ext cx="10340662" cy="53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6828" y="365125"/>
            <a:ext cx="984697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66477" y="1284712"/>
            <a:ext cx="9298438" cy="4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0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343" y="4995"/>
            <a:ext cx="9950003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asociados a los </a:t>
            </a:r>
            <a:r>
              <a:rPr lang="es-PE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s-P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668" y="1347470"/>
            <a:ext cx="3785315" cy="5053329"/>
          </a:xfrm>
        </p:spPr>
        <p:txBody>
          <a:bodyPr>
            <a:normAutofit fontScale="92500" lnSpcReduction="10000"/>
          </a:bodyPr>
          <a:lstStyle/>
          <a:p>
            <a:r>
              <a:rPr lang="es-PE" dirty="0" smtClean="0"/>
              <a:t>Los costos para la ejecución de proyectos de </a:t>
            </a:r>
            <a:r>
              <a:rPr lang="es-PE" dirty="0" smtClean="0"/>
              <a:t>corresponden </a:t>
            </a:r>
            <a:r>
              <a:rPr lang="es-PE" dirty="0" smtClean="0"/>
              <a:t>en principio a los requeridos a implementar toda la infraestructura necesaria para ese fin.</a:t>
            </a:r>
          </a:p>
          <a:p>
            <a:r>
              <a:rPr lang="es-PE" dirty="0" smtClean="0"/>
              <a:t>Los costos de operación y mantenimiento determinan la sostenibilidad de la inversión realizada y el cumplimiento de los objetivos en el tiempo.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83" y="1330558"/>
            <a:ext cx="7011937" cy="5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2282" y="365125"/>
            <a:ext cx="1000151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46974" y="2455144"/>
            <a:ext cx="10972801" cy="34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98" y="365125"/>
            <a:ext cx="1066370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Inversiones de Optimización, Ampliación Marginal, Reposición y Rehabilitación (</a:t>
            </a:r>
            <a:r>
              <a:rPr lang="es-PE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IOARR</a:t>
            </a:r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22632" y="1822450"/>
            <a:ext cx="8290883" cy="48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0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492" y="365125"/>
            <a:ext cx="10562309" cy="1325563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Inversiones de Optimización, Ampliación Marginal, Reposición y Rehabilitación (IOARR)</a:t>
            </a:r>
            <a:endParaRPr lang="es-P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1825624"/>
            <a:ext cx="10947602" cy="44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6062" y="0"/>
            <a:ext cx="11706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6828" y="31526"/>
            <a:ext cx="1043188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para identificar las intervenciones </a:t>
            </a:r>
            <a:r>
              <a:rPr lang="es-PE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estratégicas</a:t>
            </a:r>
            <a:endParaRPr lang="es-PE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214765"/>
            <a:ext cx="12157600" cy="54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0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1"/>
          <a:stretch/>
        </p:blipFill>
        <p:spPr>
          <a:xfrm>
            <a:off x="4017458" y="3085204"/>
            <a:ext cx="2095960" cy="6875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09" y="2375069"/>
            <a:ext cx="3100399" cy="219361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84129" y="3989834"/>
            <a:ext cx="2975770" cy="1325563"/>
          </a:xfrm>
        </p:spPr>
        <p:txBody>
          <a:bodyPr/>
          <a:lstStyle/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  <a:endParaRPr lang="es-PE" b="1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99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14232" y="0"/>
            <a:ext cx="993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72295" y="503946"/>
            <a:ext cx="534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B19"/>
                </a:solidFill>
              </a:rPr>
              <a:t>Marco Normativo</a:t>
            </a:r>
            <a:endParaRPr lang="es-ES" sz="3600" b="1" dirty="0">
              <a:solidFill>
                <a:srgbClr val="C00B1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2080" y="1243784"/>
            <a:ext cx="993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P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10568" y="1385881"/>
            <a:ext cx="8131933" cy="2670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Artículo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2°.- </a:t>
            </a:r>
            <a:r>
              <a:rPr lang="es-MX" dirty="0" smtClean="0">
                <a:latin typeface="Arial" panose="020B0604020202020204" pitchFamily="34" charset="0"/>
                <a:ea typeface="News Gothic MT"/>
                <a:cs typeface="Times New Roman" panose="02020603050405020304" pitchFamily="18" charset="0"/>
              </a:rPr>
              <a:t>El MVCS tiene por competencia: </a:t>
            </a:r>
            <a:r>
              <a:rPr lang="es-MX" b="1" dirty="0" smtClean="0">
                <a:latin typeface="Arial" panose="020B0604020202020204" pitchFamily="34" charset="0"/>
                <a:ea typeface="News Gothic MT"/>
                <a:cs typeface="Times New Roman" panose="02020603050405020304" pitchFamily="18" charset="0"/>
              </a:rPr>
              <a:t>formular, aprobar, ejecutar y supervisar </a:t>
            </a:r>
            <a:r>
              <a:rPr lang="es-MX" dirty="0" smtClean="0">
                <a:latin typeface="Arial" panose="020B0604020202020204" pitchFamily="34" charset="0"/>
                <a:ea typeface="News Gothic MT"/>
                <a:cs typeface="Times New Roman" panose="02020603050405020304" pitchFamily="18" charset="0"/>
              </a:rPr>
              <a:t>las políticas de alcance nacional aplicables en materia de vivienda, urbanismo, construcción y saneamiento; para tal efecto, dicta normas de alcance nacional y supervisa su cumplimiento.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4158" y="1482704"/>
            <a:ext cx="2108488" cy="20162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LEY </a:t>
            </a:r>
            <a:r>
              <a:rPr lang="es-ES" dirty="0"/>
              <a:t>N° </a:t>
            </a:r>
            <a:r>
              <a:rPr lang="es-MX" dirty="0"/>
              <a:t>27792</a:t>
            </a:r>
            <a:r>
              <a:rPr lang="es-ES" dirty="0"/>
              <a:t> </a:t>
            </a:r>
            <a:r>
              <a:rPr lang="es-PE" dirty="0"/>
              <a:t>LEY DE ORGANIZACIÓN Y FUNCIONES DEL </a:t>
            </a:r>
            <a:r>
              <a:rPr lang="es-PE" dirty="0" err="1"/>
              <a:t>MVCS</a:t>
            </a:r>
            <a:endParaRPr lang="es-PE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4158" y="3737848"/>
            <a:ext cx="2108488" cy="23042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2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E" dirty="0"/>
              <a:t>LEY </a:t>
            </a:r>
            <a:r>
              <a:rPr lang="es-ES" dirty="0"/>
              <a:t>N° 26338 </a:t>
            </a:r>
            <a:r>
              <a:rPr lang="es-PE" dirty="0"/>
              <a:t>LEY GENERAL DE SERVICIOS DE SANEAMIENTO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10568" y="3781913"/>
            <a:ext cx="7827992" cy="2282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PE" dirty="0"/>
              <a:t>Artículo 1°.- </a:t>
            </a:r>
            <a:r>
              <a:rPr lang="es-PE" b="0" dirty="0"/>
              <a:t>La  presente  Ley  establece  las  normas  que rigen la prestación de   los servicios de saneamiento (agua  potable,  alcantarillado sanitario  y  pluvial y disposición de excretas), tanto en el ámbito urbano como </a:t>
            </a:r>
            <a:r>
              <a:rPr lang="es-PE" dirty="0"/>
              <a:t>rural.</a:t>
            </a:r>
          </a:p>
        </p:txBody>
      </p:sp>
    </p:spTree>
    <p:extLst>
      <p:ext uri="{BB962C8B-B14F-4D97-AF65-F5344CB8AC3E}">
        <p14:creationId xmlns:p14="http://schemas.microsoft.com/office/powerpoint/2010/main" val="4904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58" y="733044"/>
            <a:ext cx="10003971" cy="5909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C00B19"/>
                </a:solidFill>
                <a:latin typeface="+mn-lt"/>
                <a:ea typeface="+mn-ea"/>
                <a:cs typeface="+mn-cs"/>
              </a:rPr>
              <a:t>Que es el Área Técnica Municipal (ATM)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06897"/>
              </p:ext>
            </p:extLst>
          </p:nvPr>
        </p:nvGraphicFramePr>
        <p:xfrm>
          <a:off x="838200" y="1825625"/>
          <a:ext cx="8507288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05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628" y="580473"/>
            <a:ext cx="9597571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C00B19"/>
                </a:solidFill>
                <a:latin typeface="+mn-lt"/>
                <a:ea typeface="+mn-ea"/>
                <a:cs typeface="+mn-cs"/>
              </a:rPr>
              <a:t>Principales Funciones del ATM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36129" y="1709907"/>
            <a:ext cx="2651198" cy="14387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500" b="1" dirty="0" smtClean="0"/>
              <a:t>1</a:t>
            </a:r>
          </a:p>
          <a:p>
            <a:pPr lvl="0" algn="ctr"/>
            <a:r>
              <a:rPr lang="es-PE" sz="1500" dirty="0" smtClean="0"/>
              <a:t>Planificar </a:t>
            </a:r>
            <a:r>
              <a:rPr lang="es-PE" sz="1500" dirty="0"/>
              <a:t>y promover el desarrollo de los servicios de saneamiento en el distrito, de conformidad con las leyes y reglamentos sobre la materia</a:t>
            </a:r>
            <a:r>
              <a:rPr lang="es-PE" sz="1500" dirty="0" smtClean="0"/>
              <a:t>.</a:t>
            </a:r>
            <a:endParaRPr lang="es-PE" sz="15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3581900" y="1703799"/>
            <a:ext cx="2323704" cy="14173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500" b="1" dirty="0" smtClean="0"/>
              <a:t>2</a:t>
            </a:r>
          </a:p>
          <a:p>
            <a:pPr lvl="0" algn="ctr"/>
            <a:r>
              <a:rPr lang="es-PE" sz="1500" dirty="0" smtClean="0"/>
              <a:t>Programar</a:t>
            </a:r>
            <a:r>
              <a:rPr lang="es-PE" sz="1500" dirty="0"/>
              <a:t>, coordinar, ejecutar y supervisar las acciones relacionadas con los servicios de saneamiento del distrito.</a:t>
            </a:r>
            <a:endParaRPr lang="es-ES" sz="15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6409700" y="1709907"/>
            <a:ext cx="2277100" cy="12009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500" b="1" dirty="0" smtClean="0"/>
              <a:t>3</a:t>
            </a:r>
          </a:p>
          <a:p>
            <a:pPr lvl="0" algn="ctr"/>
            <a:r>
              <a:rPr lang="es-PE" sz="1500" dirty="0" smtClean="0"/>
              <a:t>Velar </a:t>
            </a:r>
            <a:r>
              <a:rPr lang="es-PE" sz="1500" dirty="0"/>
              <a:t>por la sostenibilidad de los servicios de saneamiento existentes en el distrito.</a:t>
            </a:r>
            <a:endParaRPr lang="es-ES" sz="15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95536" y="3456313"/>
            <a:ext cx="2696918" cy="1460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500" b="1" dirty="0" smtClean="0"/>
              <a:t>4</a:t>
            </a:r>
          </a:p>
          <a:p>
            <a:pPr lvl="0" algn="ctr"/>
            <a:r>
              <a:rPr lang="es-PE" sz="1500" dirty="0" smtClean="0"/>
              <a:t>Administrar </a:t>
            </a:r>
            <a:r>
              <a:rPr lang="es-PE" sz="1500" dirty="0"/>
              <a:t>los servicios de saneamiento del distrito a través de los operadores especializados, organizaciones comunales o directamente</a:t>
            </a:r>
            <a:r>
              <a:rPr lang="es-PE" sz="1600" dirty="0"/>
              <a:t>.</a:t>
            </a:r>
            <a:endParaRPr lang="es-ES" sz="16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3434176" y="3452167"/>
            <a:ext cx="2619152" cy="17353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500" b="1" dirty="0" smtClean="0"/>
              <a:t>5</a:t>
            </a:r>
          </a:p>
          <a:p>
            <a:pPr lvl="0" algn="ctr"/>
            <a:r>
              <a:rPr lang="es-PE" sz="1400" dirty="0" smtClean="0"/>
              <a:t>Promover </a:t>
            </a:r>
            <a:r>
              <a:rPr lang="es-PE" sz="1400" dirty="0"/>
              <a:t>la formación de organizaciones comunales (JASS, comités u otras formas de organización) para la administración de los servicios de saneamiento, reconocerlas y registrarlas.</a:t>
            </a:r>
            <a:endParaRPr lang="es-ES" sz="1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427000" y="3380159"/>
            <a:ext cx="2393472" cy="1656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500" dirty="0" smtClean="0"/>
              <a:t>6</a:t>
            </a:r>
          </a:p>
          <a:p>
            <a:pPr lvl="0" algn="ctr"/>
            <a:r>
              <a:rPr lang="es-PE" sz="1500" dirty="0" smtClean="0"/>
              <a:t>Brindar </a:t>
            </a:r>
            <a:r>
              <a:rPr lang="es-PE" sz="1500" dirty="0"/>
              <a:t>asistencia técnica y supervisar a las organizaciones comunales administradoras de servicios de saneamiento del distrito</a:t>
            </a:r>
            <a:r>
              <a:rPr lang="es-PE" sz="1600" dirty="0"/>
              <a:t>.</a:t>
            </a:r>
            <a:endParaRPr lang="es-ES" sz="16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737387" y="5396383"/>
            <a:ext cx="2058749" cy="12009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500" b="1" dirty="0" smtClean="0"/>
              <a:t>7</a:t>
            </a:r>
          </a:p>
          <a:p>
            <a:pPr lvl="0" algn="ctr"/>
            <a:r>
              <a:rPr lang="es-PE" sz="1500" dirty="0" smtClean="0"/>
              <a:t>Programar</a:t>
            </a:r>
            <a:r>
              <a:rPr lang="es-PE" sz="1500" dirty="0"/>
              <a:t>, dirigir y ejecutar campañas de educación sanitaria y cuidado del agua</a:t>
            </a:r>
            <a:r>
              <a:rPr lang="es-PE" sz="1600" dirty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3613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8857" y="140115"/>
            <a:ext cx="9974943" cy="1311128"/>
          </a:xfr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C00B19"/>
                </a:solidFill>
                <a:latin typeface="+mn-lt"/>
                <a:ea typeface="+mn-ea"/>
                <a:cs typeface="+mn-cs"/>
              </a:rPr>
              <a:t>Estrategias para la Solución del Problema de Saneamiento Rural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7"/>
            <a:ext cx="12192000" cy="495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9404" y="509729"/>
            <a:ext cx="9053846" cy="7387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SNIP al Invierte PE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8527" y="4126974"/>
            <a:ext cx="10515600" cy="506712"/>
          </a:xfrm>
        </p:spPr>
        <p:txBody>
          <a:bodyPr/>
          <a:lstStyle/>
          <a:p>
            <a:r>
              <a:rPr lang="es-PE" dirty="0" smtClean="0"/>
              <a:t>Secuencia de Inversiones con el Invierte PE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898004"/>
            <a:ext cx="12192000" cy="22454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15910" y="4652984"/>
            <a:ext cx="12192000" cy="2201959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08527" y="1369386"/>
            <a:ext cx="10515600" cy="60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 smtClean="0"/>
              <a:t>Secuencia de Inversiones mediante el SNIP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770" y="133305"/>
            <a:ext cx="1015606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Programación </a:t>
            </a:r>
            <a:r>
              <a:rPr lang="es-P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Multianual de Inversiones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2181" y="1322565"/>
            <a:ext cx="10878654" cy="53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536</Words>
  <Application>Microsoft Office PowerPoint</Application>
  <PresentationFormat>Panorámica</PresentationFormat>
  <Paragraphs>51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News Gothic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Que es el Área Técnica Municipal (ATM)</vt:lpstr>
      <vt:lpstr>Principales Funciones del ATM</vt:lpstr>
      <vt:lpstr>Estrategias para la Solución del Problema de Saneamiento Rural</vt:lpstr>
      <vt:lpstr>Del SNIP al Invierte PE</vt:lpstr>
      <vt:lpstr>Programación Multianual de Inversiones</vt:lpstr>
      <vt:lpstr>Formulación Técnica</vt:lpstr>
      <vt:lpstr> No toda intervención es un PIP</vt:lpstr>
      <vt:lpstr>Ejecución- Componentes de un PIP</vt:lpstr>
      <vt:lpstr>Articulación Básica: Alcance – Tiempo-Costo</vt:lpstr>
      <vt:lpstr>Aspectos Claves para concretar las inversiones</vt:lpstr>
      <vt:lpstr>Ejecución</vt:lpstr>
      <vt:lpstr>Costos asociados a los proyectos</vt:lpstr>
      <vt:lpstr>FUNCIONAMIENTO</vt:lpstr>
      <vt:lpstr>Inversiones de Optimización, Ampliación Marginal, Reposición y Rehabilitación (IOARR)</vt:lpstr>
      <vt:lpstr>Inversiones de Optimización, Ampliación Marginal, Reposición y Rehabilitación (IOARR)</vt:lpstr>
      <vt:lpstr>Lógica para identificar las intervenciones estratégicas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Junior Alexander Valle Chori</dc:creator>
  <cp:lastModifiedBy>sam sam ...</cp:lastModifiedBy>
  <cp:revision>311</cp:revision>
  <dcterms:created xsi:type="dcterms:W3CDTF">2018-04-25T18:03:26Z</dcterms:created>
  <dcterms:modified xsi:type="dcterms:W3CDTF">2019-10-09T16:07:53Z</dcterms:modified>
</cp:coreProperties>
</file>